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</p:sldIdLst>
  <p:sldSz cx="42976800" cy="21031200"/>
  <p:notesSz cx="6858000" cy="9144000"/>
  <p:custDataLst>
    <p:tags r:id="rId8"/>
  </p:custDataLst>
  <p:defaultTextStyle>
    <a:defPPr>
      <a:defRPr lang="en-US"/>
    </a:defPPr>
    <a:lvl1pPr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1930" indent="-109728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5130" indent="-2197100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18330" indent="-329755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5975" indent="-4397375" algn="l" defTabSz="147193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1" userDrawn="1">
          <p15:clr>
            <a:srgbClr val="A4A3A4"/>
          </p15:clr>
        </p15:guide>
        <p15:guide id="2" pos="13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 showGuides="1">
      <p:cViewPr varScale="1">
        <p:scale>
          <a:sx n="37" d="100"/>
          <a:sy n="37" d="100"/>
        </p:scale>
        <p:origin x="438" y="24"/>
      </p:cViewPr>
      <p:guideLst>
        <p:guide orient="horz" pos="6661"/>
        <p:guide pos="13560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8D75C6D1-8381-49E8-B6CA-8AA4E7A12802}" type="datetime1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11FE2C4C-DE36-4815-98ED-ADAA30EBC385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panose="020B0600070205080204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MS PGothic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147193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93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0CF21D5-8CDF-413A-B68C-AEB718F7F28C}" type="slidenum">
              <a:rPr lang="en-US" altLang="en-US">
                <a:latin typeface="Arial" panose="020B0604020202020204" pitchFamily="34" charset="0"/>
              </a:rPr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6533308"/>
            <a:ext cx="36530280" cy="45080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6520" y="11917680"/>
            <a:ext cx="30083760" cy="5374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DE0CD5-0C62-4EC1-8268-24DC4146976D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FEDE-AE59-45FC-9284-F892FC2D4B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313D3D-4E5C-4334-BFC7-7BA49370D08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3A38E-A656-4F6C-8A99-C37F3D6EF8F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60765" y="2356276"/>
            <a:ext cx="46416433" cy="502460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1456" y="2356276"/>
            <a:ext cx="138533032" cy="502460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5923E-E5FC-478B-B2CE-C2040F14D32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3C9C9B-E7A0-489B-8125-EA6A07690B9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449115-1BD1-470A-A38E-E5B58832FD53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6278C-D925-4EC2-BFA2-58A3733C39F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72" y="13514494"/>
            <a:ext cx="36530280" cy="417703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872" y="8913925"/>
            <a:ext cx="36530280" cy="4600574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47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3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7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61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08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55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3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85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DFC2C-9EA8-4AC3-A2A2-01B99BDA20D8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C2AAA-BA47-4039-B6A7-8551CC052EC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1452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02465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5D9F21-FB04-48C0-BCBD-A2C34B00721A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33D8B-B09E-400B-95B1-16E8B36850D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VPR_Logo_Boston2015_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00" y="1143000"/>
            <a:ext cx="31924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4620200" y="239713"/>
            <a:ext cx="6745288" cy="1535112"/>
          </a:xfrm>
          <a:prstGeom prst="rect">
            <a:avLst/>
          </a:prstGeom>
          <a:noFill/>
          <a:ln>
            <a:noFill/>
          </a:ln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1472565" eaLnBrk="1" hangingPunct="1">
              <a:defRPr/>
            </a:pPr>
            <a:r>
              <a:rPr lang="en-US" sz="3100" b="1" dirty="0" smtClean="0"/>
              <a:t>IEEE 2015 Conference on Computer Vision and Pattern Recognition </a:t>
            </a:r>
            <a:endParaRPr lang="en-US" sz="31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10" indent="-410210">
              <a:buNone/>
              <a:defRPr sz="2900">
                <a:latin typeface="Arial" panose="020B0604020202020204"/>
                <a:cs typeface="Arial" panose="020B0604020202020204"/>
              </a:defRPr>
            </a:lvl1pPr>
            <a:lvl2pPr marL="793115" indent="-655320">
              <a:buFont typeface="Wingdings" panose="05000000000000000000" pitchFamily="2" charset="2"/>
              <a:buChar char="Ø"/>
              <a:defRPr sz="2300">
                <a:latin typeface="Arial" panose="020B0604020202020204"/>
                <a:cs typeface="Arial" panose="020B0604020202020204"/>
              </a:defRPr>
            </a:lvl2pPr>
            <a:lvl3pPr marL="929640" indent="-546735">
              <a:defRPr sz="1900">
                <a:latin typeface="Arial" panose="020B0604020202020204"/>
                <a:cs typeface="Arial" panose="020B0604020202020204"/>
              </a:defRPr>
            </a:lvl3pPr>
            <a:lvl4pPr marL="1202055" indent="-655320">
              <a:defRPr sz="1600">
                <a:latin typeface="Arial" panose="020B0604020202020204"/>
                <a:cs typeface="Arial" panose="020B0604020202020204"/>
              </a:defRPr>
            </a:lvl4pPr>
            <a:lvl5pPr marL="1449070" indent="-1449070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0EC341-F5E4-4371-A20E-A9F75DA196D4}" type="datetime1">
              <a:rPr lang="en-US" altLang="en-US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6BF784-6F63-47F9-803B-EC8971F2A3F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EC3E50-6487-4B53-9465-F7B1A9378785}" type="datetime1">
              <a:rPr lang="en-US" altLang="en-US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F2E79-2C58-43B6-99CD-A7FF1DCC00F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2738" y="837359"/>
            <a:ext cx="24025225" cy="17949546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8849" y="4400979"/>
            <a:ext cx="14139072" cy="14385926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A90B55-DB01-498C-97DF-086253C7BE4E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1D0A2-85C0-48DE-86C3-CB97E4B8711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3754" y="14721847"/>
            <a:ext cx="25786080" cy="173799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3754" y="1879177"/>
            <a:ext cx="25786080" cy="1261872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470" indent="0">
              <a:buNone/>
              <a:defRPr sz="9000"/>
            </a:lvl2pPr>
            <a:lvl3pPr marL="2948305" indent="0">
              <a:buNone/>
              <a:defRPr sz="7800"/>
            </a:lvl3pPr>
            <a:lvl4pPr marL="4422775" indent="0">
              <a:buNone/>
              <a:defRPr sz="6500"/>
            </a:lvl4pPr>
            <a:lvl5pPr marL="5896610" indent="0">
              <a:buNone/>
              <a:defRPr sz="6500"/>
            </a:lvl5pPr>
            <a:lvl6pPr marL="7371080" indent="0">
              <a:buNone/>
              <a:defRPr sz="6500"/>
            </a:lvl6pPr>
            <a:lvl7pPr marL="8845550" indent="0">
              <a:buNone/>
              <a:defRPr sz="6500"/>
            </a:lvl7pPr>
            <a:lvl8pPr marL="10319385" indent="0">
              <a:buNone/>
              <a:defRPr sz="6500"/>
            </a:lvl8pPr>
            <a:lvl9pPr marL="11793855" indent="0">
              <a:buNone/>
              <a:defRPr sz="6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3754" y="16459843"/>
            <a:ext cx="25786080" cy="2468244"/>
          </a:xfrm>
        </p:spPr>
        <p:txBody>
          <a:bodyPr/>
          <a:lstStyle>
            <a:lvl1pPr marL="0" indent="0">
              <a:buNone/>
              <a:defRPr sz="4500"/>
            </a:lvl1pPr>
            <a:lvl2pPr marL="1474470" indent="0">
              <a:buNone/>
              <a:defRPr sz="3900"/>
            </a:lvl2pPr>
            <a:lvl3pPr marL="2948305" indent="0">
              <a:buNone/>
              <a:defRPr sz="3100"/>
            </a:lvl3pPr>
            <a:lvl4pPr marL="4422775" indent="0">
              <a:buNone/>
              <a:defRPr sz="2800"/>
            </a:lvl4pPr>
            <a:lvl5pPr marL="5896610" indent="0">
              <a:buNone/>
              <a:defRPr sz="2800"/>
            </a:lvl5pPr>
            <a:lvl6pPr marL="7371080" indent="0">
              <a:buNone/>
              <a:defRPr sz="2800"/>
            </a:lvl6pPr>
            <a:lvl7pPr marL="8845550" indent="0">
              <a:buNone/>
              <a:defRPr sz="2800"/>
            </a:lvl7pPr>
            <a:lvl8pPr marL="10319385" indent="0">
              <a:buNone/>
              <a:defRPr sz="2800"/>
            </a:lvl8pPr>
            <a:lvl9pPr marL="11793855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DB4C5-5ACB-4B11-8BEC-F80613A9C20C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02895-A5C5-46AB-9248-5AC133BC606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49475" y="841375"/>
            <a:ext cx="38677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9475" y="4906963"/>
            <a:ext cx="38677850" cy="138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  <a:endParaRPr lang="en-US" altLang="en-US" smtClean="0"/>
          </a:p>
          <a:p>
            <a:pPr lvl="1"/>
            <a:r>
              <a:rPr lang="en-US" altLang="en-US" smtClean="0"/>
              <a:t>Second level</a:t>
            </a:r>
            <a:endParaRPr lang="en-US" altLang="en-US" smtClean="0"/>
          </a:p>
          <a:p>
            <a:pPr lvl="2"/>
            <a:r>
              <a:rPr lang="en-US" altLang="en-US" smtClean="0"/>
              <a:t>Third level</a:t>
            </a:r>
            <a:endParaRPr lang="en-US" altLang="en-US" smtClean="0"/>
          </a:p>
          <a:p>
            <a:pPr lvl="3"/>
            <a:r>
              <a:rPr lang="en-US" altLang="en-US" smtClean="0"/>
              <a:t>Fourth level</a:t>
            </a:r>
            <a:endParaRPr lang="en-US" altLang="en-US" smtClean="0"/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4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91D073C-431A-4ACC-848C-F6F9209C7045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4375" y="19492913"/>
            <a:ext cx="136080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ct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06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/>
          <a:lstStyle>
            <a:lvl1pPr algn="r">
              <a:defRPr sz="3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0F039EE-4030-477B-93F0-949CDA87978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1930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1471930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37401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74803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121410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1495425" algn="ctr" defTabSz="1473835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1101725" indent="-11017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2392680" indent="-91757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73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8105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315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15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2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1090" indent="-737235" algn="l" defTabSz="1474470" rtl="0" eaLnBrk="1" latinLnBrk="0" hangingPunct="1">
        <a:spcBef>
          <a:spcPct val="20000"/>
        </a:spcBef>
        <a:buFont typeface="Arial" panose="020B0604020202020204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47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30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77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61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08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550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38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855" algn="l" defTabSz="147447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9" Type="http://schemas.openxmlformats.org/officeDocument/2006/relationships/notesSlide" Target="../notesSlides/notesSlide1.xml"/><Relationship Id="rId48" Type="http://schemas.openxmlformats.org/officeDocument/2006/relationships/vmlDrawing" Target="../drawings/vmlDrawing1.vml"/><Relationship Id="rId47" Type="http://schemas.openxmlformats.org/officeDocument/2006/relationships/slideLayout" Target="../slideLayouts/slideLayout5.xml"/><Relationship Id="rId46" Type="http://schemas.openxmlformats.org/officeDocument/2006/relationships/image" Target="../media/image45.png"/><Relationship Id="rId45" Type="http://schemas.openxmlformats.org/officeDocument/2006/relationships/image" Target="../media/image44.png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oleObject" Target="../embeddings/oleObject2.bin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image" Target="../media/image3.wmf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28625" y="150813"/>
            <a:ext cx="42119550" cy="20729575"/>
          </a:xfrm>
          <a:prstGeom prst="roundRect">
            <a:avLst>
              <a:gd name="adj" fmla="val 1862"/>
            </a:avLst>
          </a:prstGeom>
          <a:solidFill>
            <a:srgbClr val="DD60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>
              <a:solidFill>
                <a:srgbClr val="FFFFFF"/>
              </a:solidFill>
              <a:ea typeface="MS PGothic" panose="020B0600070205080204" pitchFamily="34" charset="-128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909955" y="3132455"/>
            <a:ext cx="9704010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1. 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N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onconvex Nonsmooth Fractional Minimization Problem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3600" b="1" dirty="0">
                <a:solidFill>
                  <a:srgbClr val="FF0000"/>
                </a:solidFill>
              </a:rPr>
              <a:t>. </a:t>
            </a:r>
            <a:r>
              <a:rPr lang="en-US" altLang="zh-CN" sz="3600" b="1" dirty="0" smtClean="0">
                <a:solidFill>
                  <a:srgbClr val="FF0000"/>
                </a:solidFill>
                <a:sym typeface="+mn-ea"/>
              </a:rPr>
              <a:t>Assumptions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1800" b="1" dirty="0" smtClean="0">
              <a:solidFill>
                <a:srgbClr val="FF0000"/>
              </a:solidFill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 sz="4000" b="1" dirty="0">
                <a:solidFill>
                  <a:srgbClr val="FF0000"/>
                </a:solidFill>
                <a:sym typeface="+mn-ea"/>
              </a:rPr>
              <a:t>. </a:t>
            </a: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Comparisons With Existing Works</a:t>
            </a:r>
            <a:endParaRPr lang="en-US" altLang="zh-CN" sz="4000" b="1" dirty="0" smtClean="0">
              <a:solidFill>
                <a:srgbClr val="FF0000"/>
              </a:solidFill>
              <a:sym typeface="+mn-ea"/>
            </a:endParaRPr>
          </a:p>
          <a:p>
            <a:pPr marL="342900" lvl="1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Algorithms in Limited Scenarios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2" indent="-285750" defTabSz="2033905" eaLnBrk="1" hangingPunct="1"/>
            <a:r>
              <a:rPr lang="en-US" altLang="zh-CN" sz="2125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Dinkelbach’s Parametric Algorithm (DPA)</a:t>
            </a:r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lvl="2" indent="-342900" defTabSz="2033905" eaLnBrk="1" hangingPunct="1"/>
            <a:endParaRPr lang="en-US" altLang="zh-CN" sz="9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25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Quadratic Transform Algorithm (QTA)</a:t>
            </a:r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25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 defTabSz="2033905" eaLnBrk="1" hangingPunct="1">
              <a:buNone/>
            </a:pP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2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Linearized DPA and Linearized DPA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defTabSz="2033905" eaLnBrk="1" hangingPunct="1"/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-342900" defTabSz="2033905" eaLnBrk="1" hangingPunct="1"/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General Algorithms for Solving the Main Problem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Subgradient Projection Methods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Smoothing Proximal Gradient Methods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Full Splitting Algorithm (FSA)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defTabSz="2033905" eaLnBrk="1" hangingPunct="1"/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2033905" eaLnBrk="1" hangingPunct="1">
              <a:buClrTx/>
              <a:buSzTx/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sym typeface="+mn-ea"/>
              </a:rPr>
              <a:t>4. Applications</a:t>
            </a:r>
            <a:endParaRPr lang="en-US" altLang="zh-CN" sz="4000" b="1" dirty="0" smtClean="0">
              <a:solidFill>
                <a:srgbClr val="FF0000"/>
              </a:solidFill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Sparse Fisher Discriminant Analysis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Sharpe ratio maximization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defTabSz="2033905" eaLnBrk="1" hangingPunct="1"/>
            <a:r>
              <a:rPr lang="en-US" altLang="zh-CN" sz="213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Signal-to-noise ratio maximization</a:t>
            </a:r>
            <a:endParaRPr lang="en-US" altLang="zh-CN" sz="213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defTabSz="2033905" eaLnBrk="1" hangingPunct="1"/>
            <a:endParaRPr lang="en-US" altLang="zh-CN" sz="213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>
          <a:xfrm>
            <a:off x="10808850" y="3132455"/>
            <a:ext cx="10461675" cy="174415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5. The Proposed Algorithm</a:t>
            </a: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9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 algn="l" defTabSz="1471930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Smoothing the nonsmooth function </a:t>
            </a:r>
            <a:r>
              <a:rPr lang="en-US" altLang="zh-CN" sz="2000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h(</a:t>
            </a:r>
            <a:r>
              <a:rPr lang="en-US" altLang="zh-CN" sz="2000" b="1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y</a:t>
            </a:r>
            <a:r>
              <a:rPr lang="en-US" altLang="zh-CN" sz="2000" i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/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resulting augmented Lagrangian function: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FADMM-D variant: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FADMM-Q variant: </a:t>
            </a: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Our Key Strategy: </a:t>
            </a: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Increasing Penalization and Decreasing Smoothing 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The Proposed FADMM Algorithm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Majorization Technique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Majorization Technique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>
              <a:spcBef>
                <a:spcPts val="300"/>
              </a:spcBef>
              <a:buFont typeface="Wingdings" panose="05000000000000000000" charset="0"/>
              <a:buNone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" lvl="3" indent="0">
              <a:spcBef>
                <a:spcPts val="300"/>
              </a:spcBef>
              <a:buFont typeface="Wingdings" panose="05000000000000000000" charset="0"/>
              <a:buNone/>
            </a:pP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00050" lvl="3" indent="-285750">
              <a:spcBef>
                <a:spcPts val="300"/>
              </a:spcBef>
              <a:buFont typeface="Wingdings" panose="05000000000000000000" charset="0"/>
              <a:buChar char="l"/>
            </a:pPr>
            <a:r>
              <a:rPr lang="en-US" altLang="zh-CN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Main Algorithm</a:t>
            </a:r>
            <a:endParaRPr lang="en-US" altLang="zh-CN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2" indent="-342900">
              <a:spcBef>
                <a:spcPts val="300"/>
              </a:spcBef>
            </a:pPr>
            <a:endParaRPr lang="en-US" altLang="zh-CN" sz="1645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2" indent="-342900">
              <a:spcBef>
                <a:spcPts val="300"/>
              </a:spcBef>
            </a:pPr>
            <a:endParaRPr lang="en-US" altLang="zh-CN" sz="1645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>
              <a:spcBef>
                <a:spcPts val="300"/>
              </a:spcBef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 Choosing the Parameters: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>
              <a:spcBef>
                <a:spcPts val="300"/>
              </a:spcBef>
              <a:buNone/>
            </a:pP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00"/>
              </a:spcBef>
            </a:pP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1"/>
          </p:nvPr>
        </p:nvSpPr>
        <p:spPr>
          <a:xfrm>
            <a:off x="31468146" y="3132455"/>
            <a:ext cx="10786720" cy="17441545"/>
          </a:xfrm>
          <a:solidFill>
            <a:schemeClr val="bg1"/>
          </a:solidFill>
        </p:spPr>
        <p:txBody>
          <a:bodyPr>
            <a:normAutofit fontScale="25000"/>
          </a:bodyPr>
          <a:lstStyle/>
          <a:p>
            <a:pPr marL="0" lvl="1" indent="0" defTabSz="2033905" eaLnBrk="1" hangingPunct="1">
              <a:buNone/>
            </a:pPr>
            <a:r>
              <a:rPr lang="en-US" altLang="zh-CN" sz="12000" b="1" dirty="0">
                <a:solidFill>
                  <a:srgbClr val="FF0000"/>
                </a:solidFill>
              </a:rPr>
              <a:t>7. Applications and Experiment Result</a:t>
            </a:r>
            <a:endParaRPr lang="en-US" altLang="zh-CN" sz="12000" b="1" dirty="0">
              <a:solidFill>
                <a:srgbClr val="FF0000"/>
              </a:solidFill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Sparse Fisher Discriminant Analysis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Robust Sharpe Ratio Maximization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/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/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Robust Sparse Recovery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8000" b="1" i="1" dirty="0" smtClean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8000" i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i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algn="l" defTabSz="1471930">
              <a:buClrTx/>
              <a:buSzTx/>
            </a:pPr>
            <a:r>
              <a:rPr lang="en-US" altLang="zh-CN" sz="8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 Results</a:t>
            </a:r>
            <a:endParaRPr lang="en-US" altLang="zh-CN" sz="8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0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3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endParaRPr lang="en-US" altLang="zh-CN" sz="6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defTabSz="2033905" eaLnBrk="1" hangingPunct="1"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Conclusions</a:t>
            </a:r>
            <a:r>
              <a:rPr lang="en-US" altLang="zh-CN" sz="8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zh-CN" sz="88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(a)</a:t>
            </a:r>
            <a:r>
              <a:rPr lang="en-US" altLang="zh-CN" sz="8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PM tends to be less efficient in comparison to other methods.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(b)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SPGM-D and SPGM-Q, utilizing a variable smoothing strategy,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generally demonstrates better performance than SPM.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(c)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The proposed FADMM-D and FADMMQ generally exhibit similar performance, both achieving the lowest objective function values among all the methods examined. This supports the widely accepted view that primal-dual methods are generally more robust and faster than primal-only methods. 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lang="en-US" altLang="zh-CN" sz="8800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(d)</a:t>
            </a:r>
            <a:r>
              <a:rPr lang="en-US" altLang="zh-CN" sz="88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The proposed FADMM-D and FADMM-Q still outperform FSA, which uses a sufficiently small step size to ensure convergence.</a:t>
            </a:r>
            <a:endParaRPr lang="en-US" altLang="zh-CN" sz="8800" dirty="0" smtClean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 defTabSz="2033905" eaLnBrk="1" hangingPunct="1">
              <a:buNone/>
            </a:pPr>
            <a:endParaRPr lang="en-US" altLang="zh-CN" sz="880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Title 13"/>
          <p:cNvSpPr txBox="1"/>
          <p:nvPr/>
        </p:nvSpPr>
        <p:spPr bwMode="auto">
          <a:xfrm>
            <a:off x="909638" y="508000"/>
            <a:ext cx="41233725" cy="2438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b" anchorCtr="0" compatLnSpc="1">
            <a:noAutofit/>
          </a:bodyPr>
          <a:lstStyle>
            <a:lvl1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defTabSz="1471930" rtl="0" eaLnBrk="0" fontAlgn="base" hangingPunct="0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37401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74803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1121410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1495425" algn="ctr" defTabSz="1473835" rtl="0" fontAlgn="base">
              <a:spcBef>
                <a:spcPct val="0"/>
              </a:spcBef>
              <a:spcAft>
                <a:spcPct val="0"/>
              </a:spcAft>
              <a:defRPr sz="14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r>
              <a:rPr lang="en-US" altLang="zh-CN" sz="40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ADMM for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Structured Fractional Minimization</a:t>
            </a:r>
            <a:br>
              <a:rPr lang="en-US" altLang="en-US" sz="6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Ganzhao Yuan</a:t>
            </a:r>
            <a:br>
              <a:rPr lang="en-US" altLang="en-US" sz="3200" baseline="300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3200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Peng Cheng Laboratory, China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图片 4" descr="pcl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609600"/>
            <a:ext cx="2283460" cy="2283460"/>
          </a:xfrm>
          <a:prstGeom prst="rect">
            <a:avLst/>
          </a:prstGeom>
        </p:spPr>
      </p:pic>
      <p:sp>
        <p:nvSpPr>
          <p:cNvPr id="67" name="Content Placeholder 15"/>
          <p:cNvSpPr>
            <a:spLocks noGrp="1"/>
          </p:cNvSpPr>
          <p:nvPr/>
        </p:nvSpPr>
        <p:spPr>
          <a:xfrm>
            <a:off x="21421101" y="3132455"/>
            <a:ext cx="9918058" cy="1744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294846" tIns="147423" rIns="294846" bIns="147423" numCol="1" anchor="t" anchorCtr="0" compatLnSpc="1">
            <a:normAutofit/>
          </a:bodyPr>
          <a:lstStyle>
            <a:lvl1pPr marL="410210" indent="-41021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  <a:lvl2pPr marL="79311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3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2pPr>
            <a:lvl3pPr marL="929640" indent="-546735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3pPr>
            <a:lvl4pPr marL="1202055" indent="-65532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4pPr>
            <a:lvl5pPr marL="1449070" indent="-1449070" algn="l" defTabSz="147193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315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15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2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1090" indent="-737235" algn="l" defTabSz="147447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2033905" eaLnBrk="1" hangingPunct="1"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6. Iteration Complexity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1000" b="1" dirty="0">
              <a:solidFill>
                <a:srgbClr val="FF0000"/>
              </a:solidFill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First-Order Optimality Conditions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Controlling Dual using Primal</a:t>
            </a: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altLang="zh-CN" sz="4000" b="1" dirty="0" smtClean="0">
              <a:solidFill>
                <a:srgbClr val="FF0000"/>
              </a:solidFill>
            </a:endParaRPr>
          </a:p>
          <a:p>
            <a:pPr marL="0" lvl="1" indent="0">
              <a:buNone/>
            </a:pPr>
            <a:endParaRPr lang="en-US" altLang="zh-CN" sz="3600" b="1" dirty="0">
              <a:solidFill>
                <a:srgbClr val="FF0000"/>
              </a:solidFill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Associated Lyapunov Function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r>
              <a:rPr lang="en-US" altLang="zh-CN" sz="165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FADMM-D:</a:t>
            </a: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2" indent="-342900" algn="l">
              <a:spcBef>
                <a:spcPts val="300"/>
              </a:spcBef>
              <a:buClrTx/>
              <a:buSzTx/>
            </a:pPr>
            <a:r>
              <a:rPr lang="en-US" altLang="zh-CN" sz="165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FADMM-Q:</a:t>
            </a:r>
            <a:endParaRPr lang="en-US" altLang="zh-CN" sz="165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 Summerable Property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Approximate Critical Point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>
              <a:spcBef>
                <a:spcPts val="300"/>
              </a:spcBef>
              <a:buClrTx/>
              <a:buSzTx/>
              <a:buNone/>
            </a:pP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1" indent="-342900" algn="l">
              <a:spcBef>
                <a:spcPts val="300"/>
              </a:spcBef>
              <a:buClrTx/>
              <a:buSzTx/>
            </a:pPr>
            <a:r>
              <a:rPr lang="en-US" altLang="zh-CN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Complexity Result</a:t>
            </a:r>
            <a:endParaRPr lang="en-US" altLang="zh-CN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endParaRPr lang="en-US" altLang="zh-CN" sz="40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6248400" y="1066800"/>
          <a:ext cx="7523480" cy="140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2" imgW="2190115" imgH="5743575" progId="Paint.Picture">
                  <p:embed/>
                </p:oleObj>
              </mc:Choice>
              <mc:Fallback>
                <p:oleObj name="" r:id="rId2" imgW="2190115" imgH="5743575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8400" y="1066800"/>
                        <a:ext cx="7523480" cy="140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0278705" y="762000"/>
          <a:ext cx="932815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6096000" imgH="4038600" progId="Paint.Picture">
                  <p:embed/>
                </p:oleObj>
              </mc:Choice>
              <mc:Fallback>
                <p:oleObj name="" r:id="rId4" imgW="6096000" imgH="40386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78705" y="762000"/>
                        <a:ext cx="9328150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图片 61" descr="300084957286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9144000"/>
            <a:ext cx="4879340" cy="664845"/>
          </a:xfrm>
          <a:prstGeom prst="rect">
            <a:avLst/>
          </a:prstGeom>
        </p:spPr>
      </p:pic>
      <p:pic>
        <p:nvPicPr>
          <p:cNvPr id="4" name="图片 3" descr="3869840929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800600"/>
            <a:ext cx="9018905" cy="917575"/>
          </a:xfrm>
          <a:prstGeom prst="rect">
            <a:avLst/>
          </a:prstGeom>
        </p:spPr>
      </p:pic>
      <p:pic>
        <p:nvPicPr>
          <p:cNvPr id="6" name="图片 5" descr="126482729230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1600" y="4149725"/>
            <a:ext cx="6742430" cy="981710"/>
          </a:xfrm>
          <a:prstGeom prst="rect">
            <a:avLst/>
          </a:prstGeom>
        </p:spPr>
      </p:pic>
      <p:pic>
        <p:nvPicPr>
          <p:cNvPr id="7" name="图片 6" descr="6625422630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8200" y="4469130"/>
            <a:ext cx="2914650" cy="380365"/>
          </a:xfrm>
          <a:prstGeom prst="rect">
            <a:avLst/>
          </a:prstGeom>
        </p:spPr>
      </p:pic>
      <p:pic>
        <p:nvPicPr>
          <p:cNvPr id="11" name="图片 10" descr="297962329843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6600" y="19507200"/>
            <a:ext cx="8524875" cy="495300"/>
          </a:xfrm>
          <a:prstGeom prst="rect">
            <a:avLst/>
          </a:prstGeom>
        </p:spPr>
      </p:pic>
      <p:pic>
        <p:nvPicPr>
          <p:cNvPr id="12" name="图片 11" descr="30511359542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45800" y="18669000"/>
            <a:ext cx="5715000" cy="523875"/>
          </a:xfrm>
          <a:prstGeom prst="rect">
            <a:avLst/>
          </a:prstGeom>
        </p:spPr>
      </p:pic>
      <p:pic>
        <p:nvPicPr>
          <p:cNvPr id="14" name="图片 13" descr="61131516342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08440" y="16383000"/>
            <a:ext cx="9530715" cy="1335405"/>
          </a:xfrm>
          <a:prstGeom prst="rect">
            <a:avLst/>
          </a:prstGeom>
        </p:spPr>
      </p:pic>
      <p:pic>
        <p:nvPicPr>
          <p:cNvPr id="24" name="图片 23" descr="154033270841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98200" y="13563600"/>
            <a:ext cx="4362450" cy="552450"/>
          </a:xfrm>
          <a:prstGeom prst="rect">
            <a:avLst/>
          </a:prstGeom>
        </p:spPr>
      </p:pic>
      <p:pic>
        <p:nvPicPr>
          <p:cNvPr id="26" name="图片 25" descr="274481330240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0" y="14554200"/>
            <a:ext cx="8353425" cy="533400"/>
          </a:xfrm>
          <a:prstGeom prst="rect">
            <a:avLst/>
          </a:prstGeom>
        </p:spPr>
      </p:pic>
      <p:pic>
        <p:nvPicPr>
          <p:cNvPr id="27" name="图片 26" descr="1264741224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64625" y="14478000"/>
            <a:ext cx="1047750" cy="523875"/>
          </a:xfrm>
          <a:prstGeom prst="rect">
            <a:avLst/>
          </a:prstGeom>
        </p:spPr>
      </p:pic>
      <p:pic>
        <p:nvPicPr>
          <p:cNvPr id="28" name="图片 27" descr="3766516840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99165" y="11734800"/>
            <a:ext cx="4714875" cy="542925"/>
          </a:xfrm>
          <a:prstGeom prst="rect">
            <a:avLst/>
          </a:prstGeom>
        </p:spPr>
      </p:pic>
      <p:pic>
        <p:nvPicPr>
          <p:cNvPr id="31" name="图片 30" descr="6828673640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93400" y="9448800"/>
            <a:ext cx="7728585" cy="871220"/>
          </a:xfrm>
          <a:prstGeom prst="rect">
            <a:avLst/>
          </a:prstGeom>
        </p:spPr>
      </p:pic>
      <p:pic>
        <p:nvPicPr>
          <p:cNvPr id="43" name="图片 42" descr="13668144536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" y="10855960"/>
            <a:ext cx="5098415" cy="343535"/>
          </a:xfrm>
          <a:prstGeom prst="rect">
            <a:avLst/>
          </a:prstGeom>
        </p:spPr>
      </p:pic>
      <p:pic>
        <p:nvPicPr>
          <p:cNvPr id="22" name="图片 21" descr="165251970147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6629400"/>
            <a:ext cx="9451975" cy="1506855"/>
          </a:xfrm>
          <a:prstGeom prst="rect">
            <a:avLst/>
          </a:prstGeom>
        </p:spPr>
      </p:pic>
      <p:pic>
        <p:nvPicPr>
          <p:cNvPr id="25" name="图片 24" descr="105022940448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6800" y="8229600"/>
            <a:ext cx="9444990" cy="1872615"/>
          </a:xfrm>
          <a:prstGeom prst="rect">
            <a:avLst/>
          </a:prstGeom>
        </p:spPr>
      </p:pic>
      <p:pic>
        <p:nvPicPr>
          <p:cNvPr id="29" name="图片 28" descr="18058608731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11200" y="6096000"/>
            <a:ext cx="4667250" cy="752475"/>
          </a:xfrm>
          <a:prstGeom prst="rect">
            <a:avLst/>
          </a:prstGeom>
        </p:spPr>
      </p:pic>
      <p:pic>
        <p:nvPicPr>
          <p:cNvPr id="30" name="图片 29" descr="26939504232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39140" y="6899275"/>
            <a:ext cx="7801610" cy="577850"/>
          </a:xfrm>
          <a:prstGeom prst="rect">
            <a:avLst/>
          </a:prstGeom>
        </p:spPr>
      </p:pic>
      <p:pic>
        <p:nvPicPr>
          <p:cNvPr id="34" name="图片 33" descr="23876347432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91875" y="7620000"/>
            <a:ext cx="9834245" cy="1022350"/>
          </a:xfrm>
          <a:prstGeom prst="rect">
            <a:avLst/>
          </a:prstGeom>
        </p:spPr>
      </p:pic>
      <p:pic>
        <p:nvPicPr>
          <p:cNvPr id="35" name="图片 34" descr="88701382328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53800" y="10574655"/>
            <a:ext cx="9584690" cy="1624330"/>
          </a:xfrm>
          <a:prstGeom prst="rect">
            <a:avLst/>
          </a:prstGeom>
        </p:spPr>
      </p:pic>
      <p:pic>
        <p:nvPicPr>
          <p:cNvPr id="36" name="图片 35" descr="8360272134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25200" y="14782800"/>
            <a:ext cx="9738360" cy="5467350"/>
          </a:xfrm>
          <a:prstGeom prst="rect">
            <a:avLst/>
          </a:prstGeom>
        </p:spPr>
      </p:pic>
      <p:pic>
        <p:nvPicPr>
          <p:cNvPr id="44" name="图片 43" descr="17037876435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" y="10134600"/>
            <a:ext cx="9472930" cy="613410"/>
          </a:xfrm>
          <a:prstGeom prst="rect">
            <a:avLst/>
          </a:prstGeom>
        </p:spPr>
      </p:pic>
      <p:pic>
        <p:nvPicPr>
          <p:cNvPr id="49" name="图片 48" descr="28752866098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4000" y="12915900"/>
            <a:ext cx="5776595" cy="511175"/>
          </a:xfrm>
          <a:prstGeom prst="rect">
            <a:avLst/>
          </a:prstGeom>
        </p:spPr>
      </p:pic>
      <p:pic>
        <p:nvPicPr>
          <p:cNvPr id="50" name="图片 49" descr="782629112985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800" y="12877800"/>
            <a:ext cx="2085340" cy="607060"/>
          </a:xfrm>
          <a:prstGeom prst="rect">
            <a:avLst/>
          </a:prstGeom>
        </p:spPr>
      </p:pic>
      <p:pic>
        <p:nvPicPr>
          <p:cNvPr id="53" name="图片 52" descr="2191313951101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38400" y="12811760"/>
            <a:ext cx="503555" cy="580390"/>
          </a:xfrm>
          <a:prstGeom prst="rect">
            <a:avLst/>
          </a:prstGeom>
        </p:spPr>
      </p:pic>
      <p:pic>
        <p:nvPicPr>
          <p:cNvPr id="54" name="图片 53" descr="1282631684112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429000" y="14893290"/>
            <a:ext cx="4584065" cy="626110"/>
          </a:xfrm>
          <a:prstGeom prst="rect">
            <a:avLst/>
          </a:prstGeom>
        </p:spPr>
      </p:pic>
      <p:pic>
        <p:nvPicPr>
          <p:cNvPr id="55" name="图片 54" descr="30793225041120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4000" y="14116050"/>
            <a:ext cx="8556625" cy="664210"/>
          </a:xfrm>
          <a:prstGeom prst="rect">
            <a:avLst/>
          </a:prstGeom>
        </p:spPr>
      </p:pic>
      <p:pic>
        <p:nvPicPr>
          <p:cNvPr id="51" name="图片 50" descr="2191313951101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33980" y="14130020"/>
            <a:ext cx="499745" cy="575310"/>
          </a:xfrm>
          <a:prstGeom prst="rect">
            <a:avLst/>
          </a:prstGeom>
        </p:spPr>
      </p:pic>
      <p:pic>
        <p:nvPicPr>
          <p:cNvPr id="57" name="图片 56" descr="5065157501502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68075" y="4724400"/>
            <a:ext cx="3819525" cy="485775"/>
          </a:xfrm>
          <a:prstGeom prst="rect">
            <a:avLst/>
          </a:prstGeom>
        </p:spPr>
      </p:pic>
      <p:pic>
        <p:nvPicPr>
          <p:cNvPr id="58" name="图片 57" descr="200214182150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63800" y="4724400"/>
            <a:ext cx="5172075" cy="485775"/>
          </a:xfrm>
          <a:prstGeom prst="rect">
            <a:avLst/>
          </a:prstGeom>
        </p:spPr>
      </p:pic>
      <p:pic>
        <p:nvPicPr>
          <p:cNvPr id="61" name="图片 60" descr="2956214726168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353800" y="13334365"/>
            <a:ext cx="9721850" cy="475615"/>
          </a:xfrm>
          <a:prstGeom prst="rect">
            <a:avLst/>
          </a:prstGeom>
        </p:spPr>
      </p:pic>
      <p:pic>
        <p:nvPicPr>
          <p:cNvPr id="63" name="图片 62" descr="14689315373334"/>
          <p:cNvPicPr>
            <a:picLocks noChangeAspect="1"/>
          </p:cNvPicPr>
          <p:nvPr/>
        </p:nvPicPr>
        <p:blipFill>
          <a:blip r:embed="rId35"/>
          <a:srcRect r="930"/>
          <a:stretch>
            <a:fillRect/>
          </a:stretch>
        </p:blipFill>
        <p:spPr>
          <a:xfrm>
            <a:off x="11277600" y="12782550"/>
            <a:ext cx="9874250" cy="475615"/>
          </a:xfrm>
          <a:prstGeom prst="rect">
            <a:avLst/>
          </a:prstGeom>
        </p:spPr>
      </p:pic>
      <p:pic>
        <p:nvPicPr>
          <p:cNvPr id="64" name="图片 63" descr="211712899169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926800" y="4572000"/>
            <a:ext cx="4587240" cy="483235"/>
          </a:xfrm>
          <a:prstGeom prst="rect">
            <a:avLst/>
          </a:prstGeom>
        </p:spPr>
      </p:pic>
      <p:pic>
        <p:nvPicPr>
          <p:cNvPr id="65" name="图片 64" descr="113711278572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2097365" y="5574665"/>
            <a:ext cx="1219835" cy="521335"/>
          </a:xfrm>
          <a:prstGeom prst="rect">
            <a:avLst/>
          </a:prstGeom>
        </p:spPr>
      </p:pic>
      <p:pic>
        <p:nvPicPr>
          <p:cNvPr id="66" name="图片 65" descr="24901383072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393400" y="5486400"/>
            <a:ext cx="7334885" cy="706755"/>
          </a:xfrm>
          <a:prstGeom prst="rect">
            <a:avLst/>
          </a:prstGeom>
        </p:spPr>
      </p:pic>
      <p:pic>
        <p:nvPicPr>
          <p:cNvPr id="68" name="图片 67" descr="8565006783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2250400" y="12649200"/>
            <a:ext cx="9067800" cy="485775"/>
          </a:xfrm>
          <a:prstGeom prst="rect">
            <a:avLst/>
          </a:prstGeom>
        </p:spPr>
      </p:pic>
      <p:pic>
        <p:nvPicPr>
          <p:cNvPr id="69" name="图片 68" descr="2270111405853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538815" y="7848600"/>
            <a:ext cx="7583170" cy="870585"/>
          </a:xfrm>
          <a:prstGeom prst="rect">
            <a:avLst/>
          </a:prstGeom>
        </p:spPr>
      </p:pic>
      <p:pic>
        <p:nvPicPr>
          <p:cNvPr id="70" name="图片 69" descr="288249701057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2080200" y="6781800"/>
            <a:ext cx="5092065" cy="957580"/>
          </a:xfrm>
          <a:prstGeom prst="rect">
            <a:avLst/>
          </a:prstGeom>
        </p:spPr>
      </p:pic>
      <p:pic>
        <p:nvPicPr>
          <p:cNvPr id="71" name="图片 70" descr="4937326931059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7947600" y="6962775"/>
            <a:ext cx="3160395" cy="481330"/>
          </a:xfrm>
          <a:prstGeom prst="rect">
            <a:avLst/>
          </a:prstGeom>
        </p:spPr>
      </p:pic>
      <p:pic>
        <p:nvPicPr>
          <p:cNvPr id="72" name="图片 71" descr="28926138101053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2080200" y="5554980"/>
            <a:ext cx="4926965" cy="802640"/>
          </a:xfrm>
          <a:prstGeom prst="rect">
            <a:avLst/>
          </a:prstGeom>
        </p:spPr>
      </p:pic>
      <p:pic>
        <p:nvPicPr>
          <p:cNvPr id="73" name="图片 72" descr="1994320161055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642800" y="5638800"/>
            <a:ext cx="3869055" cy="433070"/>
          </a:xfrm>
          <a:prstGeom prst="rect">
            <a:avLst/>
          </a:prstGeom>
        </p:spPr>
      </p:pic>
      <p:pic>
        <p:nvPicPr>
          <p:cNvPr id="76" name="图片 75" descr="29229155881357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2537400" y="8413750"/>
            <a:ext cx="9082405" cy="3786505"/>
          </a:xfrm>
          <a:prstGeom prst="rect">
            <a:avLst/>
          </a:prstGeom>
        </p:spPr>
      </p:pic>
      <p:pic>
        <p:nvPicPr>
          <p:cNvPr id="77" name="图片 76" descr="2912727481360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2689800" y="12630150"/>
            <a:ext cx="9038590" cy="354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cbf807c5-0472-44e2-a581-5d2868a42317"/>
  <p:tag name="COMMONDATA" val="eyJoZGlkIjoiNTg1ZjhiMTg3ODRiZTEzNzg2NzFhYzUzNzkwNGQ5OD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1855</Words>
  <Application>WPS 演示</Application>
  <PresentationFormat>自定义</PresentationFormat>
  <Paragraphs>201</Paragraphs>
  <Slides>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</vt:lpstr>
      <vt:lpstr>宋体</vt:lpstr>
      <vt:lpstr>Wingdings</vt:lpstr>
      <vt:lpstr>MS PGothic</vt:lpstr>
      <vt:lpstr>Calibri</vt:lpstr>
      <vt:lpstr>Arial</vt:lpstr>
      <vt:lpstr>微软雅黑</vt:lpstr>
      <vt:lpstr>Arial Unicode MS</vt:lpstr>
      <vt:lpstr>Noto Sans SC Light</vt:lpstr>
      <vt:lpstr>SimSun-ExtB</vt:lpstr>
      <vt:lpstr>Yu Gothic Medium</vt:lpstr>
      <vt:lpstr>Times New Roman</vt:lpstr>
      <vt:lpstr>Wingdings</vt:lpstr>
      <vt:lpstr>Office Theme</vt:lpstr>
      <vt:lpstr>Paint.Picture</vt:lpstr>
      <vt:lpstr>Paint.Picture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yuanganzhao</cp:lastModifiedBy>
  <cp:revision>146</cp:revision>
  <dcterms:created xsi:type="dcterms:W3CDTF">2014-05-29T01:41:00Z</dcterms:created>
  <dcterms:modified xsi:type="dcterms:W3CDTF">2025-04-22T05:44:29Z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EF1FF69B3D7F48DF89C38AC7C62B8505</vt:lpwstr>
  </property>
  <property fmtid="{D5CDD505-2E9C-101B-9397-08002B2CF9AE}" pid="3" name="KSOProductBuildVer">
    <vt:lpwstr>2052-12.1.0.20784</vt:lpwstr>
  </property>
</Properties>
</file>